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7" r:id="rId3"/>
    <p:sldId id="275" r:id="rId4"/>
    <p:sldId id="282" r:id="rId5"/>
    <p:sldId id="280" r:id="rId6"/>
    <p:sldId id="283" r:id="rId7"/>
    <p:sldId id="279" r:id="rId8"/>
    <p:sldId id="287" r:id="rId9"/>
    <p:sldId id="273" r:id="rId10"/>
    <p:sldId id="286" r:id="rId11"/>
    <p:sldId id="267" r:id="rId12"/>
    <p:sldId id="285" r:id="rId13"/>
    <p:sldId id="284"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90" autoAdjust="0"/>
  </p:normalViewPr>
  <p:slideViewPr>
    <p:cSldViewPr snapToGrid="0">
      <p:cViewPr varScale="1">
        <p:scale>
          <a:sx n="40" d="100"/>
          <a:sy n="40" d="100"/>
        </p:scale>
        <p:origin x="1684"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BB83C68-992B-4EA0-A564-E18F0132E351}" type="parTrans" cxnId="{6A87F37E-761F-4936-BF3B-CE8014508165}">
      <dgm:prSet/>
      <dgm:spPr/>
      <dgm:t>
        <a:bodyPr/>
        <a:lstStyle/>
        <a:p>
          <a:endParaRPr lang="en-US"/>
        </a:p>
      </dgm:t>
    </dgm:pt>
    <dgm:pt modelId="{950CF0E0-98B4-420D-94EA-C8660238E492}" type="sibTrans" cxnId="{6A87F37E-761F-4936-BF3B-CE8014508165}">
      <dgm:prSet/>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33161" custLinFactNeighborY="20002"/>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57252" custLinFactNeighborY="2963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Y="84614" custLinFactY="-57082" custLinFactNeighborX="70018"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48954" custLinFactNeighborX="-1514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00000" custLinFactY="100000" custLinFactNeighborX="-232441" custLinFactNeighborY="1614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27642" custLinFactNeighborX="-44549" custLinFactNeighborY="66003">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54257" custLinFactNeighborX="-100000" custLinFactNeighborY="49259"/>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NeighborX="-166091" custLinFactNeighborY="788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40217" custLinFactY="-9455" custLinFactNeighborX="16912" custLinFactNeighborY="-10000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281688" y="398923"/>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533947" y="612535"/>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634709" y="634091"/>
          <a:ext cx="1912500" cy="60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634709" y="634091"/>
        <a:ext cx="1912500" cy="601224"/>
      </dsp:txXfrm>
    </dsp:sp>
    <dsp:sp modelId="{8047C1AE-0509-470A-97BE-83429AB84D24}">
      <dsp:nvSpPr>
        <dsp:cNvPr id="0" name=""/>
        <dsp:cNvSpPr/>
      </dsp:nvSpPr>
      <dsp:spPr>
        <a:xfrm>
          <a:off x="246354" y="1875978"/>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534039" y="2137230"/>
          <a:ext cx="669375" cy="669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690803" y="2137227"/>
          <a:ext cx="2441153"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690803" y="2137227"/>
        <a:ext cx="2441153" cy="710549"/>
      </dsp:txXfrm>
    </dsp:sp>
    <dsp:sp modelId="{A2BF4DF4-88CA-4BB1-A1D7-660F02AB0C11}">
      <dsp:nvSpPr>
        <dsp:cNvPr id="0" name=""/>
        <dsp:cNvSpPr/>
      </dsp:nvSpPr>
      <dsp:spPr>
        <a:xfrm>
          <a:off x="256872" y="3431586"/>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523951" y="3633620"/>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622402" y="3609186"/>
          <a:ext cx="2681650"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622402" y="3609186"/>
        <a:ext cx="2681650" cy="71054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books fall over each other (stack of books), and make a stack of books.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There </a:t>
            </a:r>
            <a:r>
              <a:rPr lang="en-US" sz="1200" dirty="0" err="1"/>
              <a:t>There</a:t>
            </a:r>
            <a:r>
              <a:rPr lang="en-US" sz="1200" dirty="0"/>
              <a:t> are many parenting books and guidelines on the market</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2</a:t>
            </a:fld>
            <a:endParaRPr lang="en-US"/>
          </a:p>
        </p:txBody>
      </p:sp>
    </p:spTree>
    <p:extLst>
      <p:ext uri="{BB962C8B-B14F-4D97-AF65-F5344CB8AC3E}">
        <p14:creationId xmlns:p14="http://schemas.microsoft.com/office/powerpoint/2010/main" val="242474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over: Using the </a:t>
            </a:r>
            <a:r>
              <a:rPr lang="en-US" dirty="0" err="1"/>
              <a:t>genex</a:t>
            </a:r>
            <a:r>
              <a:rPr lang="en-US" dirty="0"/>
              <a:t> dashboard families understand their child’s situation better and know what to ask their doctors. </a:t>
            </a:r>
          </a:p>
          <a:p>
            <a:r>
              <a:rPr lang="en-US" dirty="0"/>
              <a:t>Genex </a:t>
            </a:r>
            <a:r>
              <a:rPr lang="en-US" dirty="0" err="1"/>
              <a:t>Dashbord</a:t>
            </a:r>
            <a:r>
              <a:rPr lang="en-US" dirty="0"/>
              <a:t> help providers to give feedback, modify the suggestions, and stay connected. </a:t>
            </a:r>
          </a:p>
        </p:txBody>
      </p:sp>
      <p:sp>
        <p:nvSpPr>
          <p:cNvPr id="4" name="Slide Number Placeholder 3"/>
          <p:cNvSpPr>
            <a:spLocks noGrp="1"/>
          </p:cNvSpPr>
          <p:nvPr>
            <p:ph type="sldNum" sz="quarter" idx="5"/>
          </p:nvPr>
        </p:nvSpPr>
        <p:spPr/>
        <p:txBody>
          <a:bodyPr/>
          <a:lstStyle/>
          <a:p>
            <a:fld id="{CA1FFC44-DC90-4EAA-A1F1-33F8C6684C39}" type="slidenum">
              <a:rPr lang="en-US" smtClean="0"/>
              <a:t>12</a:t>
            </a:fld>
            <a:endParaRPr lang="en-US"/>
          </a:p>
        </p:txBody>
      </p:sp>
    </p:spTree>
    <p:extLst>
      <p:ext uri="{BB962C8B-B14F-4D97-AF65-F5344CB8AC3E}">
        <p14:creationId xmlns:p14="http://schemas.microsoft.com/office/powerpoint/2010/main" val="4470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dirty="0"/>
              <a:t>Plot: The video plays and voice go over the voice over at the same time.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a:t>
            </a:r>
            <a:r>
              <a:rPr lang="en-US" sz="1200" dirty="0"/>
              <a:t>Genex is where knowledge becomes care, and AI turns diagnosis into daily action. Together, we make care simpler, smarter, and supportive.</a:t>
            </a:r>
          </a:p>
          <a:p>
            <a:endParaRPr lang="en-US"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13</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test come one word at a time, and then Genex logo appears. </a:t>
            </a:r>
          </a:p>
          <a:p>
            <a:r>
              <a:rPr lang="en-US" dirty="0"/>
              <a:t>Voice over: Together we make care simpler, smarter and supportive. Genex, Genetics made practical. </a:t>
            </a:r>
          </a:p>
        </p:txBody>
      </p:sp>
      <p:sp>
        <p:nvSpPr>
          <p:cNvPr id="4" name="Slide Number Placeholder 3"/>
          <p:cNvSpPr>
            <a:spLocks noGrp="1"/>
          </p:cNvSpPr>
          <p:nvPr>
            <p:ph type="sldNum" sz="quarter" idx="5"/>
          </p:nvPr>
        </p:nvSpPr>
        <p:spPr/>
        <p:txBody>
          <a:bodyPr/>
          <a:lstStyle/>
          <a:p>
            <a:fld id="{CA1FFC44-DC90-4EAA-A1F1-33F8C6684C39}" type="slidenum">
              <a:rPr lang="en-US" smtClean="0"/>
              <a:t>14</a:t>
            </a:fld>
            <a:endParaRPr lang="en-US"/>
          </a:p>
        </p:txBody>
      </p:sp>
    </p:spTree>
    <p:extLst>
      <p:ext uri="{BB962C8B-B14F-4D97-AF65-F5344CB8AC3E}">
        <p14:creationId xmlns:p14="http://schemas.microsoft.com/office/powerpoint/2010/main" val="415213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milestone bar appears, and those milestones get added one by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But typical parenting guidelines don’t fit every child, especially when genetic condition is in the picture. </a:t>
            </a:r>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The books are stack over each other, the icon of genetic condition comes and immediately a red cross follows it over the stack of the books over the previous picture you had in slide #2 (meaning those books are useless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especially when genetic condition is in the picture. </a:t>
            </a: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249622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Millions of families are navigating genetic or developmental conditions. Parents leave hospitals with a diagnosis—but no Tuesday plan.</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4865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Plot: The photo of family appears, then while the voice going over these three points, the icon and text for each one appears one by one. </a:t>
            </a:r>
          </a:p>
          <a:p>
            <a:r>
              <a:rPr lang="en-US" dirty="0"/>
              <a:t>Voice over: The guidance is fragmented, routines are hard to follow, and support often feels out of reach. </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6</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Plot: icons progress from left to write, all the data sources feed to the core AI model and core AI model creates the app and dashboard. And there would be a loop to feedback from app and dashboard to the core AI.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Voice over: </a:t>
            </a:r>
          </a:p>
          <a:p>
            <a:r>
              <a:rPr lang="en-US" sz="1200" b="0" kern="1200" dirty="0">
                <a:solidFill>
                  <a:schemeClr val="tx1"/>
                </a:solidFill>
                <a:effectLst/>
                <a:latin typeface="+mn-lt"/>
                <a:ea typeface="+mn-ea"/>
                <a:cs typeface="+mn-cs"/>
              </a:rPr>
              <a:t>At Genex,  we’re creating an intelligent care framework that learns with every family.</a:t>
            </a:r>
          </a:p>
          <a:p>
            <a:r>
              <a:rPr lang="en-US" sz="1200" b="0" kern="1200" dirty="0">
                <a:solidFill>
                  <a:schemeClr val="tx1"/>
                </a:solidFill>
                <a:effectLst/>
                <a:latin typeface="+mn-lt"/>
                <a:ea typeface="+mn-ea"/>
                <a:cs typeface="+mn-cs"/>
              </a:rPr>
              <a:t>Our platform brings together various data — such research papers, clinical guidelines, and even family feedback.</a:t>
            </a:r>
          </a:p>
          <a:p>
            <a:r>
              <a:rPr lang="en-US" sz="1200" b="0" kern="1200" dirty="0">
                <a:solidFill>
                  <a:schemeClr val="tx1"/>
                </a:solidFill>
                <a:effectLst/>
                <a:latin typeface="+mn-lt"/>
                <a:ea typeface="+mn-ea"/>
                <a:cs typeface="+mn-cs"/>
              </a:rPr>
              <a:t>Through a workflow engine, AI agents interpret complex genomic and clinical data — converting it into clear, actionable routines for everyday life . At its core lies a biomedical knowledge graph — transforming fragmented data into insight. Our fine-tuned language models generate personalized care plans. Genex runs on micro-agents data lake architecture.  </a:t>
            </a:r>
          </a:p>
          <a:p>
            <a:r>
              <a:rPr lang="en-US" sz="1200" b="0" kern="1200" dirty="0">
                <a:solidFill>
                  <a:schemeClr val="tx1"/>
                </a:solidFill>
                <a:effectLst/>
                <a:latin typeface="+mn-lt"/>
                <a:ea typeface="+mn-ea"/>
                <a:cs typeface="+mn-cs"/>
              </a:rPr>
              <a:t>Privacy is woven into every layer and new evidence and every interaction — from clinician feedback to family input — feeds back into our knowledge graph. With each loop, Genex grows smarter. </a:t>
            </a:r>
          </a:p>
          <a:p>
            <a:r>
              <a:rPr lang="en-US" sz="1200" b="0" kern="1200" dirty="0">
                <a:solidFill>
                  <a:schemeClr val="tx1"/>
                </a:solidFill>
                <a:effectLst/>
                <a:latin typeface="+mn-lt"/>
                <a:ea typeface="+mn-ea"/>
                <a:cs typeface="+mn-cs"/>
              </a:rPr>
              <a:t>Our technology creates </a:t>
            </a:r>
            <a:r>
              <a:rPr lang="en-US" sz="1200" b="0" kern="1200" dirty="0" err="1">
                <a:solidFill>
                  <a:schemeClr val="tx1"/>
                </a:solidFill>
                <a:effectLst/>
                <a:latin typeface="+mn-lt"/>
                <a:ea typeface="+mn-ea"/>
                <a:cs typeface="+mn-cs"/>
              </a:rPr>
              <a:t>genex</a:t>
            </a:r>
            <a:r>
              <a:rPr lang="en-US" sz="1200" b="0" kern="1200" dirty="0">
                <a:solidFill>
                  <a:schemeClr val="tx1"/>
                </a:solidFill>
                <a:effectLst/>
                <a:latin typeface="+mn-lt"/>
                <a:ea typeface="+mn-ea"/>
                <a:cs typeface="+mn-cs"/>
              </a:rPr>
              <a:t> app as well as our dashboard. </a:t>
            </a:r>
          </a:p>
        </p:txBody>
      </p:sp>
      <p:sp>
        <p:nvSpPr>
          <p:cNvPr id="4" name="Slide Number Placeholder 3"/>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a:t>
            </a:r>
            <a:r>
              <a:rPr lang="en-US" sz="1200" dirty="0"/>
              <a:t>With curated, 5–10 minutes exercises, gentle reminders, progress tracking, community support, families gain confidence, schools stay aligned, </a:t>
            </a:r>
          </a:p>
          <a:p>
            <a:pPr marL="0" indent="0">
              <a:buNone/>
            </a:pPr>
            <a:r>
              <a:rPr lang="en-US" sz="1200" dirty="0"/>
              <a:t>and children get consistent help - every day.</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9</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a:t>
            </a:r>
            <a:r>
              <a:rPr lang="en-US" sz="1200" dirty="0"/>
              <a:t>With curated, 5–10 minutes exercises, gentle reminders, progress tracking, community support, families gain confidence, schools stay aligned, </a:t>
            </a:r>
          </a:p>
          <a:p>
            <a:pPr marL="0" indent="0">
              <a:buNone/>
            </a:pPr>
            <a:r>
              <a:rPr lang="en-US" sz="1200" dirty="0"/>
              <a:t>and children get consistent help - every day.</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10</a:t>
            </a:fld>
            <a:endParaRPr lang="en-US"/>
          </a:p>
        </p:txBody>
      </p:sp>
    </p:spTree>
    <p:extLst>
      <p:ext uri="{BB962C8B-B14F-4D97-AF65-F5344CB8AC3E}">
        <p14:creationId xmlns:p14="http://schemas.microsoft.com/office/powerpoint/2010/main" val="165473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Need to zoom in every part of the dashboard when we are talking about it in the voice over </a:t>
            </a:r>
          </a:p>
          <a:p>
            <a:endParaRPr lang="en-US" dirty="0"/>
          </a:p>
          <a:p>
            <a:r>
              <a:rPr lang="en-US" dirty="0"/>
              <a:t>Voice over: Genex dashboard offers search and condition cards with source and confidence, at a glance visuals, and research lens including centers and top clinicians. </a:t>
            </a:r>
          </a:p>
        </p:txBody>
      </p:sp>
      <p:sp>
        <p:nvSpPr>
          <p:cNvPr id="4" name="Slide Number Placeholder 3"/>
          <p:cNvSpPr>
            <a:spLocks noGrp="1"/>
          </p:cNvSpPr>
          <p:nvPr>
            <p:ph type="sldNum" sz="quarter" idx="5"/>
          </p:nvPr>
        </p:nvSpPr>
        <p:spPr/>
        <p:txBody>
          <a:bodyPr/>
          <a:lstStyle/>
          <a:p>
            <a:fld id="{CA1FFC44-DC90-4EAA-A1F1-33F8C6684C39}" type="slidenum">
              <a:rPr lang="en-US" smtClean="0"/>
              <a:t>11</a:t>
            </a:fld>
            <a:endParaRPr lang="en-US"/>
          </a:p>
        </p:txBody>
      </p:sp>
    </p:spTree>
    <p:extLst>
      <p:ext uri="{BB962C8B-B14F-4D97-AF65-F5344CB8AC3E}">
        <p14:creationId xmlns:p14="http://schemas.microsoft.com/office/powerpoint/2010/main" val="375957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image" Target="../media/image25.png"/><Relationship Id="rId10" Type="http://schemas.openxmlformats.org/officeDocument/2006/relationships/image" Target="../media/image50.png"/><Relationship Id="rId4" Type="http://schemas.openxmlformats.org/officeDocument/2006/relationships/notesSlide" Target="../notesSlides/notesSlide8.xml"/><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25.png"/><Relationship Id="rId10" Type="http://schemas.openxmlformats.org/officeDocument/2006/relationships/image" Target="../media/image55.png"/><Relationship Id="rId4" Type="http://schemas.openxmlformats.org/officeDocument/2006/relationships/notesSlide" Target="../notesSlides/notesSlide9.xm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5.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6.jp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image" Target="../media/image2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017061-3FD1-406E-BACF-3E3156B9AD15}"/>
              </a:ext>
            </a:extLst>
          </p:cNvPr>
          <p:cNvPicPr>
            <a:picLocks noChangeAspect="1"/>
          </p:cNvPicPr>
          <p:nvPr/>
        </p:nvPicPr>
        <p:blipFill>
          <a:blip r:embed="rId2">
            <a:alphaModFix amt="50000"/>
          </a:blip>
          <a:srcRect t="418"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4449216-CDF6-0EF3-C877-C7E58E9F4238}"/>
              </a:ext>
            </a:extLst>
          </p:cNvPr>
          <p:cNvSpPr>
            <a:spLocks noGrp="1"/>
          </p:cNvSpPr>
          <p:nvPr>
            <p:ph type="ctrTitle"/>
          </p:nvPr>
        </p:nvSpPr>
        <p:spPr>
          <a:xfrm>
            <a:off x="1524000" y="1122363"/>
            <a:ext cx="9144000" cy="3063240"/>
          </a:xfrm>
        </p:spPr>
        <p:txBody>
          <a:bodyPr>
            <a:normAutofit/>
          </a:bodyPr>
          <a:lstStyle/>
          <a:p>
            <a:r>
              <a:rPr lang="en-US" sz="6600" dirty="0" err="1">
                <a:solidFill>
                  <a:schemeClr val="bg1"/>
                </a:solidFill>
              </a:rPr>
              <a:t>GeneX</a:t>
            </a:r>
            <a:endParaRPr lang="en-US" sz="6600">
              <a:solidFill>
                <a:schemeClr val="bg1"/>
              </a:solidFill>
            </a:endParaRPr>
          </a:p>
        </p:txBody>
      </p:sp>
      <p:sp>
        <p:nvSpPr>
          <p:cNvPr id="3" name="Subtitle 2">
            <a:extLst>
              <a:ext uri="{FF2B5EF4-FFF2-40B4-BE49-F238E27FC236}">
                <a16:creationId xmlns:a16="http://schemas.microsoft.com/office/drawing/2014/main" id="{DD3A3503-E59C-3C07-6069-4093919753EC}"/>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Genetics made practical</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065627" cy="4762752"/>
          </a:xfrm>
        </p:spPr>
        <p:txBody>
          <a:bodyPr>
            <a:normAutofit/>
          </a:bodyPr>
          <a:lstStyle/>
          <a:p>
            <a:pPr marL="0" indent="0">
              <a:buNone/>
            </a:pPr>
            <a:endParaRPr lang="en-US" sz="1800" dirty="0"/>
          </a:p>
          <a:p>
            <a:pPr marL="0" indent="0">
              <a:buNone/>
            </a:pPr>
            <a:r>
              <a:rPr lang="en-US" sz="2200" dirty="0"/>
              <a:t>Helps: </a:t>
            </a:r>
          </a:p>
          <a:p>
            <a:r>
              <a:rPr lang="en-US" sz="2200" dirty="0"/>
              <a:t>families gain confidence</a:t>
            </a:r>
          </a:p>
          <a:p>
            <a:r>
              <a:rPr lang="en-US" sz="2200" dirty="0"/>
              <a:t>schools stay aligned </a:t>
            </a:r>
          </a:p>
          <a:p>
            <a:r>
              <a:rPr lang="en-US" sz="2200" dirty="0"/>
              <a:t>and children get consistent help - every day.</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4009456" y="239907"/>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5042" y="478588"/>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7700" y="2941953"/>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6577" y="1318141"/>
            <a:ext cx="2238750" cy="1492500"/>
          </a:xfrm>
          <a:prstGeom prst="rect">
            <a:avLst/>
          </a:prstGeom>
        </p:spPr>
      </p:pic>
      <p:pic>
        <p:nvPicPr>
          <p:cNvPr id="15" name="Picture 14">
            <a:extLst>
              <a:ext uri="{FF2B5EF4-FFF2-40B4-BE49-F238E27FC236}">
                <a16:creationId xmlns:a16="http://schemas.microsoft.com/office/drawing/2014/main" id="{60FA706F-2BB2-9548-F757-B87C941B52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6577" y="3429000"/>
            <a:ext cx="1986517" cy="1986517"/>
          </a:xfrm>
          <a:prstGeom prst="rect">
            <a:avLst/>
          </a:prstGeom>
        </p:spPr>
      </p:pic>
    </p:spTree>
    <p:extLst>
      <p:ext uri="{BB962C8B-B14F-4D97-AF65-F5344CB8AC3E}">
        <p14:creationId xmlns:p14="http://schemas.microsoft.com/office/powerpoint/2010/main" val="23171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3421762"/>
          </a:xfrm>
        </p:spPr>
        <p:txBody>
          <a:bodyPr>
            <a:noAutofit/>
          </a:bodyPr>
          <a:lstStyle/>
          <a:p>
            <a:pPr marL="0" indent="0">
              <a:buNone/>
            </a:pPr>
            <a:r>
              <a:rPr lang="en-US" sz="2200" dirty="0"/>
              <a:t>Offers: </a:t>
            </a:r>
          </a:p>
          <a:p>
            <a:r>
              <a:rPr lang="en-US" sz="2200" dirty="0"/>
              <a:t>Search and condition cards with source and confidence </a:t>
            </a:r>
          </a:p>
          <a:p>
            <a:r>
              <a:rPr lang="en-US" sz="2200" dirty="0"/>
              <a:t>At a glance visuals </a:t>
            </a:r>
          </a:p>
          <a:p>
            <a:r>
              <a:rPr lang="en-US" sz="2200" dirty="0"/>
              <a:t>Research lens including centers and top clinicians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383148"/>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21189" y="1117266"/>
            <a:ext cx="7093395" cy="3768366"/>
          </a:xfrm>
          <a:prstGeom prst="rect">
            <a:avLst/>
          </a:prstGeom>
        </p:spPr>
      </p:pic>
      <p:pic>
        <p:nvPicPr>
          <p:cNvPr id="7" name="Picture 6">
            <a:extLst>
              <a:ext uri="{FF2B5EF4-FFF2-40B4-BE49-F238E27FC236}">
                <a16:creationId xmlns:a16="http://schemas.microsoft.com/office/drawing/2014/main" id="{09C02C65-D85E-B9A9-7D56-1A7EA784C899}"/>
              </a:ext>
            </a:extLst>
          </p:cNvPr>
          <p:cNvPicPr>
            <a:picLocks noChangeAspect="1"/>
          </p:cNvPicPr>
          <p:nvPr/>
        </p:nvPicPr>
        <p:blipFill>
          <a:blip r:embed="rId7"/>
          <a:stretch>
            <a:fillRect/>
          </a:stretch>
        </p:blipFill>
        <p:spPr>
          <a:xfrm>
            <a:off x="1859006" y="4910658"/>
            <a:ext cx="2116364" cy="1405611"/>
          </a:xfrm>
          <a:prstGeom prst="rect">
            <a:avLst/>
          </a:prstGeom>
        </p:spPr>
      </p:pic>
      <p:pic>
        <p:nvPicPr>
          <p:cNvPr id="9" name="Picture 8">
            <a:extLst>
              <a:ext uri="{FF2B5EF4-FFF2-40B4-BE49-F238E27FC236}">
                <a16:creationId xmlns:a16="http://schemas.microsoft.com/office/drawing/2014/main" id="{D557AD8C-2B4E-C25F-54EB-419BF78C8BBD}"/>
              </a:ext>
            </a:extLst>
          </p:cNvPr>
          <p:cNvPicPr>
            <a:picLocks noChangeAspect="1"/>
          </p:cNvPicPr>
          <p:nvPr/>
        </p:nvPicPr>
        <p:blipFill>
          <a:blip r:embed="rId8"/>
          <a:stretch>
            <a:fillRect/>
          </a:stretch>
        </p:blipFill>
        <p:spPr>
          <a:xfrm>
            <a:off x="1320034" y="5900088"/>
            <a:ext cx="3194307" cy="708318"/>
          </a:xfrm>
          <a:prstGeom prst="rect">
            <a:avLst/>
          </a:prstGeom>
        </p:spPr>
      </p:pic>
      <p:pic>
        <p:nvPicPr>
          <p:cNvPr id="11" name="Picture 10">
            <a:extLst>
              <a:ext uri="{FF2B5EF4-FFF2-40B4-BE49-F238E27FC236}">
                <a16:creationId xmlns:a16="http://schemas.microsoft.com/office/drawing/2014/main" id="{F1759E2F-FB93-3374-5304-EC0E05ED7466}"/>
              </a:ext>
            </a:extLst>
          </p:cNvPr>
          <p:cNvPicPr>
            <a:picLocks noChangeAspect="1"/>
          </p:cNvPicPr>
          <p:nvPr/>
        </p:nvPicPr>
        <p:blipFill>
          <a:blip r:embed="rId9"/>
          <a:stretch>
            <a:fillRect/>
          </a:stretch>
        </p:blipFill>
        <p:spPr>
          <a:xfrm>
            <a:off x="5524678" y="4504285"/>
            <a:ext cx="1697338" cy="1907243"/>
          </a:xfrm>
          <a:prstGeom prst="rect">
            <a:avLst/>
          </a:prstGeom>
        </p:spPr>
      </p:pic>
      <p:pic>
        <p:nvPicPr>
          <p:cNvPr id="13" name="Picture 12">
            <a:extLst>
              <a:ext uri="{FF2B5EF4-FFF2-40B4-BE49-F238E27FC236}">
                <a16:creationId xmlns:a16="http://schemas.microsoft.com/office/drawing/2014/main" id="{1A5D757B-90C2-B03B-8660-78F588D4A237}"/>
              </a:ext>
            </a:extLst>
          </p:cNvPr>
          <p:cNvPicPr>
            <a:picLocks noChangeAspect="1"/>
          </p:cNvPicPr>
          <p:nvPr/>
        </p:nvPicPr>
        <p:blipFill>
          <a:blip r:embed="rId10"/>
          <a:stretch>
            <a:fillRect/>
          </a:stretch>
        </p:blipFill>
        <p:spPr>
          <a:xfrm>
            <a:off x="6230112" y="5255278"/>
            <a:ext cx="1337090" cy="1495240"/>
          </a:xfrm>
          <a:prstGeom prst="rect">
            <a:avLst/>
          </a:prstGeom>
        </p:spPr>
      </p:pic>
      <p:pic>
        <p:nvPicPr>
          <p:cNvPr id="15" name="Picture 14">
            <a:extLst>
              <a:ext uri="{FF2B5EF4-FFF2-40B4-BE49-F238E27FC236}">
                <a16:creationId xmlns:a16="http://schemas.microsoft.com/office/drawing/2014/main" id="{3492521F-2CF6-74D7-F0A7-9475AD7BA872}"/>
              </a:ext>
            </a:extLst>
          </p:cNvPr>
          <p:cNvPicPr>
            <a:picLocks noChangeAspect="1"/>
          </p:cNvPicPr>
          <p:nvPr/>
        </p:nvPicPr>
        <p:blipFill>
          <a:blip r:embed="rId11"/>
          <a:stretch>
            <a:fillRect/>
          </a:stretch>
        </p:blipFill>
        <p:spPr>
          <a:xfrm>
            <a:off x="8649969" y="5255278"/>
            <a:ext cx="1480313" cy="1248667"/>
          </a:xfrm>
          <a:prstGeom prst="rect">
            <a:avLst/>
          </a:prstGeom>
        </p:spPr>
      </p:pic>
      <p:pic>
        <p:nvPicPr>
          <p:cNvPr id="17" name="Picture 16">
            <a:extLst>
              <a:ext uri="{FF2B5EF4-FFF2-40B4-BE49-F238E27FC236}">
                <a16:creationId xmlns:a16="http://schemas.microsoft.com/office/drawing/2014/main" id="{CEA972D0-ED5F-01EE-00D3-4362F9E9DD41}"/>
              </a:ext>
            </a:extLst>
          </p:cNvPr>
          <p:cNvPicPr>
            <a:picLocks noChangeAspect="1"/>
          </p:cNvPicPr>
          <p:nvPr/>
        </p:nvPicPr>
        <p:blipFill>
          <a:blip r:embed="rId12"/>
          <a:stretch>
            <a:fillRect/>
          </a:stretch>
        </p:blipFill>
        <p:spPr>
          <a:xfrm>
            <a:off x="9653163" y="5457906"/>
            <a:ext cx="1359661" cy="1248668"/>
          </a:xfrm>
          <a:prstGeom prst="rect">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showWhenStopped="0">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648776"/>
            <a:ext cx="3944805" cy="3674308"/>
          </a:xfrm>
        </p:spPr>
        <p:txBody>
          <a:bodyPr>
            <a:noAutofit/>
          </a:bodyPr>
          <a:lstStyle/>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to stay synched and give </a:t>
            </a:r>
            <a:r>
              <a:rPr lang="en-US" sz="2200" dirty="0" err="1"/>
              <a:t>feeback</a:t>
            </a:r>
            <a:r>
              <a:rPr lang="en-US" sz="2200" dirty="0"/>
              <a:t>.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7" name="Picture 6" descr="A cartoon of a child and child sitting on a chair holding a phone&#10;&#10;AI-generated content may be incorrect.">
            <a:extLst>
              <a:ext uri="{FF2B5EF4-FFF2-40B4-BE49-F238E27FC236}">
                <a16:creationId xmlns:a16="http://schemas.microsoft.com/office/drawing/2014/main" id="{4A0F6A3B-6A38-2137-3279-F16307464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374" y="446472"/>
            <a:ext cx="1454283" cy="2181425"/>
          </a:xfrm>
          <a:prstGeom prst="rect">
            <a:avLst/>
          </a:prstGeom>
        </p:spPr>
      </p:pic>
      <p:pic>
        <p:nvPicPr>
          <p:cNvPr id="9" name="Picture 8">
            <a:extLst>
              <a:ext uri="{FF2B5EF4-FFF2-40B4-BE49-F238E27FC236}">
                <a16:creationId xmlns:a16="http://schemas.microsoft.com/office/drawing/2014/main" id="{481A7704-B027-CDE8-2692-2BF662113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560" y="446472"/>
            <a:ext cx="2113117" cy="2113117"/>
          </a:xfrm>
          <a:prstGeom prst="rect">
            <a:avLst/>
          </a:prstGeom>
        </p:spPr>
      </p:pic>
      <p:pic>
        <p:nvPicPr>
          <p:cNvPr id="8" name="Picture 7">
            <a:extLst>
              <a:ext uri="{FF2B5EF4-FFF2-40B4-BE49-F238E27FC236}">
                <a16:creationId xmlns:a16="http://schemas.microsoft.com/office/drawing/2014/main" id="{66243E74-9640-6A85-BC61-75673086F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0993" y="2315358"/>
            <a:ext cx="2723471" cy="1815647"/>
          </a:xfrm>
          <a:prstGeom prst="rect">
            <a:avLst/>
          </a:prstGeom>
        </p:spPr>
      </p:pic>
      <p:pic>
        <p:nvPicPr>
          <p:cNvPr id="12" name="Picture 11" descr="A cartoon of a person using a computer&#10;&#10;AI-generated content may be incorrect.">
            <a:extLst>
              <a:ext uri="{FF2B5EF4-FFF2-40B4-BE49-F238E27FC236}">
                <a16:creationId xmlns:a16="http://schemas.microsoft.com/office/drawing/2014/main" id="{9CD01641-3518-958A-CC12-BB8C9DFC0B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1657" y="3633168"/>
            <a:ext cx="1577815" cy="2366723"/>
          </a:xfrm>
          <a:prstGeom prst="rect">
            <a:avLst/>
          </a:prstGeom>
        </p:spPr>
      </p:pic>
      <p:pic>
        <p:nvPicPr>
          <p:cNvPr id="14" name="Picture 13" descr="A cartoon of a family with a baby&#10;&#10;AI-generated content may be incorrect.">
            <a:extLst>
              <a:ext uri="{FF2B5EF4-FFF2-40B4-BE49-F238E27FC236}">
                <a16:creationId xmlns:a16="http://schemas.microsoft.com/office/drawing/2014/main" id="{0A4ED77A-0D00-E34A-C1EB-D020EAF67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7776" y="2226758"/>
            <a:ext cx="2608861" cy="1739241"/>
          </a:xfrm>
          <a:prstGeom prst="rect">
            <a:avLst/>
          </a:prstGeom>
        </p:spPr>
      </p:pic>
    </p:spTree>
    <p:extLst>
      <p:ext uri="{BB962C8B-B14F-4D97-AF65-F5344CB8AC3E}">
        <p14:creationId xmlns:p14="http://schemas.microsoft.com/office/powerpoint/2010/main" val="202775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1648776"/>
            <a:ext cx="4259623" cy="4762752"/>
          </a:xfrm>
        </p:spPr>
        <p:txBody>
          <a:bodyPr>
            <a:normAutofit/>
          </a:bodyPr>
          <a:lstStyle/>
          <a:p>
            <a:pPr marL="0" indent="0">
              <a:buNone/>
            </a:pPr>
            <a:r>
              <a:rPr lang="en-US" sz="2200" dirty="0"/>
              <a:t>Genex is where knowledge becomes care, and AI turns diagnosis into daily action.</a:t>
            </a:r>
          </a:p>
          <a:p>
            <a:pPr marL="0" indent="0">
              <a:buNone/>
            </a:pPr>
            <a:endParaRPr lang="en-US" sz="2200" dirty="0"/>
          </a:p>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707886"/>
          </a:xfrm>
          <a:prstGeom prst="rect">
            <a:avLst/>
          </a:prstGeom>
          <a:noFill/>
        </p:spPr>
        <p:txBody>
          <a:bodyPr wrap="square">
            <a:spAutoFit/>
          </a:bodyPr>
          <a:lstStyle/>
          <a:p>
            <a:r>
              <a:rPr lang="en-US" sz="4000" b="1" dirty="0">
                <a:solidFill>
                  <a:srgbClr val="7030A0"/>
                </a:solidFill>
              </a:rPr>
              <a:t>Together</a:t>
            </a: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635" y="908137"/>
            <a:ext cx="3450143" cy="3450143"/>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564" y="3827943"/>
            <a:ext cx="3875378" cy="2583585"/>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62614" y="1785496"/>
            <a:ext cx="3749580" cy="2499720"/>
          </a:xfrm>
          <a:prstGeom prst="rect">
            <a:avLst/>
          </a:prstGeom>
        </p:spPr>
      </p:pic>
    </p:spTree>
    <p:extLst>
      <p:ext uri="{BB962C8B-B14F-4D97-AF65-F5344CB8AC3E}">
        <p14:creationId xmlns:p14="http://schemas.microsoft.com/office/powerpoint/2010/main" val="8912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urple dna chain with light shining through it&#10;&#10;AI-generated content may be incorrect.">
            <a:extLst>
              <a:ext uri="{FF2B5EF4-FFF2-40B4-BE49-F238E27FC236}">
                <a16:creationId xmlns:a16="http://schemas.microsoft.com/office/drawing/2014/main" id="{9A40119E-0F5C-E385-12D0-C2506265673B}"/>
              </a:ext>
            </a:extLst>
          </p:cNvPr>
          <p:cNvPicPr>
            <a:picLocks noChangeAspect="1"/>
          </p:cNvPicPr>
          <p:nvPr/>
        </p:nvPicPr>
        <p:blipFill>
          <a:blip r:embed="rId3"/>
          <a:srcRect l="7641" r="12695"/>
          <a:stretch>
            <a:fillRect/>
          </a:stretch>
        </p:blipFill>
        <p:spPr>
          <a:xfrm>
            <a:off x="2522356"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329960" y="1178782"/>
            <a:ext cx="7202954" cy="4002818"/>
          </a:xfrm>
        </p:spPr>
        <p:txBody>
          <a:bodyPr>
            <a:normAutofit/>
          </a:bodyPr>
          <a:lstStyle/>
          <a:p>
            <a:pPr marL="0" indent="0">
              <a:buNone/>
            </a:pPr>
            <a:r>
              <a:rPr lang="en-US" sz="4000" b="1" dirty="0" err="1">
                <a:solidFill>
                  <a:srgbClr val="7030A0"/>
                </a:solidFill>
              </a:rPr>
              <a:t>GeneX</a:t>
            </a:r>
            <a:r>
              <a:rPr lang="en-US" sz="4000" b="1" dirty="0">
                <a:solidFill>
                  <a:srgbClr val="7030A0"/>
                </a:solidFill>
              </a:rPr>
              <a:t> </a:t>
            </a:r>
          </a:p>
          <a:p>
            <a:pPr marL="0" indent="0">
              <a:buNone/>
            </a:pPr>
            <a:r>
              <a:rPr lang="en-US" sz="4000" b="1" dirty="0">
                <a:solidFill>
                  <a:srgbClr val="7030A0"/>
                </a:solidFill>
              </a:rPr>
              <a:t>Genetics Made Practical</a:t>
            </a:r>
            <a:endParaRPr lang="en-US" sz="4000" dirty="0">
              <a:solidFill>
                <a:srgbClr val="7030A0"/>
              </a:solidFill>
            </a:endParaRPr>
          </a:p>
        </p:txBody>
      </p:sp>
      <p:pic>
        <p:nvPicPr>
          <p:cNvPr id="4" name="Picture 3">
            <a:extLst>
              <a:ext uri="{FF2B5EF4-FFF2-40B4-BE49-F238E27FC236}">
                <a16:creationId xmlns:a16="http://schemas.microsoft.com/office/drawing/2014/main" id="{CE5DADF5-2EAA-304D-8D17-E58DBF88AE00}"/>
              </a:ext>
            </a:extLst>
          </p:cNvPr>
          <p:cNvPicPr>
            <a:picLocks noChangeAspect="1"/>
          </p:cNvPicPr>
          <p:nvPr/>
        </p:nvPicPr>
        <p:blipFill>
          <a:blip r:embed="rId4"/>
          <a:stretch>
            <a:fillRect/>
          </a:stretch>
        </p:blipFill>
        <p:spPr>
          <a:xfrm>
            <a:off x="576700" y="3429000"/>
            <a:ext cx="2689594" cy="1256453"/>
          </a:xfrm>
          <a:prstGeom prst="rect">
            <a:avLst/>
          </a:prstGeom>
        </p:spPr>
      </p:pic>
    </p:spTree>
    <p:extLst>
      <p:ext uri="{BB962C8B-B14F-4D97-AF65-F5344CB8AC3E}">
        <p14:creationId xmlns:p14="http://schemas.microsoft.com/office/powerpoint/2010/main" val="280869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1C42-5EAB-9ABA-FBFD-139AFAD65EF1}"/>
              </a:ext>
            </a:extLst>
          </p:cNvPr>
          <p:cNvSpPr>
            <a:spLocks noGrp="1"/>
          </p:cNvSpPr>
          <p:nvPr>
            <p:ph type="title"/>
          </p:nvPr>
        </p:nvSpPr>
        <p:spPr/>
        <p:txBody>
          <a:bodyPr/>
          <a:lstStyle/>
          <a:p>
            <a:r>
              <a:rPr lang="en-US" b="1" dirty="0">
                <a:solidFill>
                  <a:srgbClr val="7030A0"/>
                </a:solidFill>
              </a:rPr>
              <a:t>Typical guides fall short</a:t>
            </a:r>
            <a:endParaRPr lang="en-US" dirty="0"/>
          </a:p>
        </p:txBody>
      </p:sp>
      <p:sp>
        <p:nvSpPr>
          <p:cNvPr id="7" name="TextBox 6">
            <a:extLst>
              <a:ext uri="{FF2B5EF4-FFF2-40B4-BE49-F238E27FC236}">
                <a16:creationId xmlns:a16="http://schemas.microsoft.com/office/drawing/2014/main" id="{7FC34110-BDDC-1AAD-7798-3E0141D77D7D}"/>
              </a:ext>
            </a:extLst>
          </p:cNvPr>
          <p:cNvSpPr txBox="1"/>
          <p:nvPr/>
        </p:nvSpPr>
        <p:spPr>
          <a:xfrm>
            <a:off x="895463" y="1663639"/>
            <a:ext cx="5689745" cy="830997"/>
          </a:xfrm>
          <a:prstGeom prst="rect">
            <a:avLst/>
          </a:prstGeom>
          <a:noFill/>
        </p:spPr>
        <p:txBody>
          <a:bodyPr wrap="square">
            <a:spAutoFit/>
          </a:bodyPr>
          <a:lstStyle/>
          <a:p>
            <a:pPr marL="342900" indent="-342900">
              <a:buFont typeface="Arial" panose="020B0604020202020204" pitchFamily="34" charset="0"/>
              <a:buChar char="•"/>
            </a:pPr>
            <a:r>
              <a:rPr lang="en-US" sz="2400" dirty="0"/>
              <a:t>There are many parenting books and guidelines on the market. </a:t>
            </a:r>
          </a:p>
        </p:txBody>
      </p:sp>
      <p:pic>
        <p:nvPicPr>
          <p:cNvPr id="27" name="Picture 26">
            <a:extLst>
              <a:ext uri="{FF2B5EF4-FFF2-40B4-BE49-F238E27FC236}">
                <a16:creationId xmlns:a16="http://schemas.microsoft.com/office/drawing/2014/main" id="{C867C03D-55B5-6373-0835-CA38B3B31D1D}"/>
              </a:ext>
            </a:extLst>
          </p:cNvPr>
          <p:cNvPicPr>
            <a:picLocks noChangeAspect="1"/>
          </p:cNvPicPr>
          <p:nvPr/>
        </p:nvPicPr>
        <p:blipFill>
          <a:blip r:embed="rId3"/>
          <a:stretch>
            <a:fillRect/>
          </a:stretch>
        </p:blipFill>
        <p:spPr>
          <a:xfrm>
            <a:off x="6585208" y="2342126"/>
            <a:ext cx="1146430"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425E10BE-8981-2642-103E-C8B59262B681}"/>
              </a:ext>
            </a:extLst>
          </p:cNvPr>
          <p:cNvPicPr>
            <a:picLocks noChangeAspect="1"/>
          </p:cNvPicPr>
          <p:nvPr/>
        </p:nvPicPr>
        <p:blipFill>
          <a:blip r:embed="rId4"/>
          <a:stretch>
            <a:fillRect/>
          </a:stretch>
        </p:blipFill>
        <p:spPr>
          <a:xfrm>
            <a:off x="6967061" y="2571366"/>
            <a:ext cx="1161082"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Content Placeholder 4">
            <a:extLst>
              <a:ext uri="{FF2B5EF4-FFF2-40B4-BE49-F238E27FC236}">
                <a16:creationId xmlns:a16="http://schemas.microsoft.com/office/drawing/2014/main" id="{558046D2-1E79-88E0-0469-AD3BD8C7E922}"/>
              </a:ext>
            </a:extLst>
          </p:cNvPr>
          <p:cNvPicPr>
            <a:picLocks noChangeAspect="1"/>
          </p:cNvPicPr>
          <p:nvPr/>
        </p:nvPicPr>
        <p:blipFill>
          <a:blip r:embed="rId5"/>
          <a:stretch>
            <a:fillRect/>
          </a:stretch>
        </p:blipFill>
        <p:spPr>
          <a:xfrm>
            <a:off x="7218576" y="2820689"/>
            <a:ext cx="1373040" cy="16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836180D0-9A1F-104C-4D88-E0D89499DAE3}"/>
              </a:ext>
            </a:extLst>
          </p:cNvPr>
          <p:cNvPicPr>
            <a:picLocks noChangeAspect="1"/>
          </p:cNvPicPr>
          <p:nvPr/>
        </p:nvPicPr>
        <p:blipFill>
          <a:blip r:embed="rId6"/>
          <a:stretch>
            <a:fillRect/>
          </a:stretch>
        </p:blipFill>
        <p:spPr>
          <a:xfrm>
            <a:off x="7504389" y="3076238"/>
            <a:ext cx="1318816" cy="157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D3556EA3-CD7B-B2A3-C867-17F8B4960D43}"/>
              </a:ext>
            </a:extLst>
          </p:cNvPr>
          <p:cNvPicPr>
            <a:picLocks noChangeAspect="1"/>
          </p:cNvPicPr>
          <p:nvPr/>
        </p:nvPicPr>
        <p:blipFill>
          <a:blip r:embed="rId7"/>
          <a:stretch>
            <a:fillRect/>
          </a:stretch>
        </p:blipFill>
        <p:spPr>
          <a:xfrm>
            <a:off x="7763386" y="3298585"/>
            <a:ext cx="1402447" cy="167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21302712-DCD2-166A-40D7-7CDD8FF20320}"/>
              </a:ext>
            </a:extLst>
          </p:cNvPr>
          <p:cNvPicPr>
            <a:picLocks noChangeAspect="1"/>
          </p:cNvPicPr>
          <p:nvPr/>
        </p:nvPicPr>
        <p:blipFill>
          <a:blip r:embed="rId8"/>
          <a:stretch>
            <a:fillRect/>
          </a:stretch>
        </p:blipFill>
        <p:spPr>
          <a:xfrm>
            <a:off x="8083190" y="3614761"/>
            <a:ext cx="1206988" cy="1722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08E516C7-8414-7B6C-694A-7A4DF44DF03B}"/>
              </a:ext>
            </a:extLst>
          </p:cNvPr>
          <p:cNvPicPr>
            <a:picLocks noChangeAspect="1"/>
          </p:cNvPicPr>
          <p:nvPr/>
        </p:nvPicPr>
        <p:blipFill>
          <a:blip r:embed="rId9"/>
          <a:stretch>
            <a:fillRect/>
          </a:stretch>
        </p:blipFill>
        <p:spPr>
          <a:xfrm>
            <a:off x="8458417" y="3790634"/>
            <a:ext cx="1250684" cy="1796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784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C1CE3987-AA08-544F-5C49-88519733164C}"/>
              </a:ext>
            </a:extLst>
          </p:cNvPr>
          <p:cNvSpPr/>
          <p:nvPr/>
        </p:nvSpPr>
        <p:spPr>
          <a:xfrm>
            <a:off x="242098" y="3736945"/>
            <a:ext cx="8229600" cy="107102"/>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924269"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3938958"/>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2281356"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851291" y="3938958"/>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3464272" y="3616412"/>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3218838" y="3919062"/>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4806848"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4594491" y="3938958"/>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6149412"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5966091" y="3938958"/>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7564554" y="3616412"/>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7315371" y="3938958"/>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3"/>
          <a:stretch>
            <a:fillRect/>
          </a:stretch>
        </p:blipFill>
        <p:spPr>
          <a:xfrm>
            <a:off x="6137740" y="4266720"/>
            <a:ext cx="697964" cy="853067"/>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4"/>
          <a:stretch>
            <a:fillRect/>
          </a:stretch>
        </p:blipFill>
        <p:spPr>
          <a:xfrm>
            <a:off x="7330605" y="2367071"/>
            <a:ext cx="741049" cy="1068488"/>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5"/>
          <a:stretch>
            <a:fillRect/>
          </a:stretch>
        </p:blipFill>
        <p:spPr>
          <a:xfrm>
            <a:off x="4480972" y="2489809"/>
            <a:ext cx="965086" cy="999555"/>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3161446" y="4387584"/>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804528" y="2802232"/>
            <a:ext cx="965086" cy="637646"/>
          </a:xfrm>
          <a:prstGeom prst="rect">
            <a:avLst/>
          </a:prstGeom>
        </p:spPr>
      </p:pic>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Typical guides fall short</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55600" y="1270018"/>
            <a:ext cx="7147385" cy="461665"/>
          </a:xfrm>
          <a:prstGeom prst="rect">
            <a:avLst/>
          </a:prstGeom>
          <a:noFill/>
        </p:spPr>
        <p:txBody>
          <a:bodyPr wrap="square">
            <a:spAutoFit/>
          </a:bodyPr>
          <a:lstStyle/>
          <a:p>
            <a:pPr marL="342900" indent="-342900">
              <a:buFont typeface="Arial" panose="020B0604020202020204" pitchFamily="34" charset="0"/>
              <a:buChar char="•"/>
            </a:pPr>
            <a:r>
              <a:rPr lang="en-US" sz="2400" dirty="0"/>
              <a:t>But typical parenting guides don’t fit every child.</a:t>
            </a:r>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1763" y="1281762"/>
            <a:ext cx="3117492" cy="4676238"/>
          </a:xfrm>
          <a:prstGeom prst="rect">
            <a:avLst/>
          </a:prstGeom>
        </p:spPr>
      </p:pic>
    </p:spTree>
    <p:extLst>
      <p:ext uri="{BB962C8B-B14F-4D97-AF65-F5344CB8AC3E}">
        <p14:creationId xmlns:p14="http://schemas.microsoft.com/office/powerpoint/2010/main" val="351404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69AE0-6A3F-C1C0-0911-18EE5B8C9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9FD0D-5118-DDE1-558D-A996B8469A00}"/>
              </a:ext>
            </a:extLst>
          </p:cNvPr>
          <p:cNvSpPr>
            <a:spLocks noGrp="1"/>
          </p:cNvSpPr>
          <p:nvPr>
            <p:ph type="title"/>
          </p:nvPr>
        </p:nvSpPr>
        <p:spPr/>
        <p:txBody>
          <a:bodyPr>
            <a:normAutofit/>
          </a:bodyPr>
          <a:lstStyle/>
          <a:p>
            <a:r>
              <a:rPr lang="en-US" sz="4000" b="1" dirty="0">
                <a:solidFill>
                  <a:srgbClr val="7030A0"/>
                </a:solidFill>
              </a:rPr>
              <a:t>Typical guides fall short</a:t>
            </a:r>
            <a:endParaRPr lang="en-US" sz="4000" dirty="0"/>
          </a:p>
        </p:txBody>
      </p:sp>
      <p:sp>
        <p:nvSpPr>
          <p:cNvPr id="7" name="TextBox 6">
            <a:extLst>
              <a:ext uri="{FF2B5EF4-FFF2-40B4-BE49-F238E27FC236}">
                <a16:creationId xmlns:a16="http://schemas.microsoft.com/office/drawing/2014/main" id="{D468B102-B346-BBAA-FCCB-9A4843DBF7AE}"/>
              </a:ext>
            </a:extLst>
          </p:cNvPr>
          <p:cNvSpPr txBox="1"/>
          <p:nvPr/>
        </p:nvSpPr>
        <p:spPr>
          <a:xfrm>
            <a:off x="838200" y="1510997"/>
            <a:ext cx="9869713" cy="461665"/>
          </a:xfrm>
          <a:prstGeom prst="rect">
            <a:avLst/>
          </a:prstGeom>
          <a:noFill/>
        </p:spPr>
        <p:txBody>
          <a:bodyPr wrap="square">
            <a:spAutoFit/>
          </a:bodyPr>
          <a:lstStyle/>
          <a:p>
            <a:pPr marL="342900" indent="-342900">
              <a:buFont typeface="Arial" panose="020B0604020202020204" pitchFamily="34" charset="0"/>
              <a:buChar char="•"/>
            </a:pPr>
            <a:r>
              <a:rPr lang="en-US" sz="2400" dirty="0"/>
              <a:t>Especially when a genetic condition is in the picture. </a:t>
            </a:r>
          </a:p>
        </p:txBody>
      </p:sp>
      <p:pic>
        <p:nvPicPr>
          <p:cNvPr id="12" name="Picture 11">
            <a:extLst>
              <a:ext uri="{FF2B5EF4-FFF2-40B4-BE49-F238E27FC236}">
                <a16:creationId xmlns:a16="http://schemas.microsoft.com/office/drawing/2014/main" id="{C2CE9232-3671-64DD-0DCE-B58AA1EBC40C}"/>
              </a:ext>
            </a:extLst>
          </p:cNvPr>
          <p:cNvPicPr>
            <a:picLocks noChangeAspect="1"/>
          </p:cNvPicPr>
          <p:nvPr/>
        </p:nvPicPr>
        <p:blipFill>
          <a:blip r:embed="rId3"/>
          <a:stretch>
            <a:fillRect/>
          </a:stretch>
        </p:blipFill>
        <p:spPr>
          <a:xfrm>
            <a:off x="1452592" y="2688874"/>
            <a:ext cx="1135079"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DBA57EC-941C-DA16-F0EE-168AD110E2AF}"/>
              </a:ext>
            </a:extLst>
          </p:cNvPr>
          <p:cNvPicPr>
            <a:picLocks noChangeAspect="1"/>
          </p:cNvPicPr>
          <p:nvPr/>
        </p:nvPicPr>
        <p:blipFill>
          <a:blip r:embed="rId4"/>
          <a:stretch>
            <a:fillRect/>
          </a:stretch>
        </p:blipFill>
        <p:spPr>
          <a:xfrm>
            <a:off x="1907735" y="2912616"/>
            <a:ext cx="1149586"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44F024C0-6C02-17C8-17FE-C8C2125D048F}"/>
              </a:ext>
            </a:extLst>
          </p:cNvPr>
          <p:cNvPicPr>
            <a:picLocks noChangeAspect="1"/>
          </p:cNvPicPr>
          <p:nvPr/>
        </p:nvPicPr>
        <p:blipFill>
          <a:blip r:embed="rId5"/>
          <a:stretch>
            <a:fillRect/>
          </a:stretch>
        </p:blipFill>
        <p:spPr>
          <a:xfrm>
            <a:off x="2141407" y="3292717"/>
            <a:ext cx="1467456"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Content Placeholder 4">
            <a:extLst>
              <a:ext uri="{FF2B5EF4-FFF2-40B4-BE49-F238E27FC236}">
                <a16:creationId xmlns:a16="http://schemas.microsoft.com/office/drawing/2014/main" id="{1B65112E-4F1C-0FC0-4BD3-B883B981BED4}"/>
              </a:ext>
            </a:extLst>
          </p:cNvPr>
          <p:cNvPicPr>
            <a:picLocks noChangeAspect="1"/>
          </p:cNvPicPr>
          <p:nvPr/>
        </p:nvPicPr>
        <p:blipFill>
          <a:blip r:embed="rId6"/>
          <a:stretch>
            <a:fillRect/>
          </a:stretch>
        </p:blipFill>
        <p:spPr>
          <a:xfrm>
            <a:off x="2377598" y="3423722"/>
            <a:ext cx="1359446" cy="1589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7F9D4B9-E994-8B23-EC97-8D8F25B2E400}"/>
              </a:ext>
            </a:extLst>
          </p:cNvPr>
          <p:cNvPicPr>
            <a:picLocks noChangeAspect="1"/>
          </p:cNvPicPr>
          <p:nvPr/>
        </p:nvPicPr>
        <p:blipFill>
          <a:blip r:embed="rId7"/>
          <a:stretch>
            <a:fillRect/>
          </a:stretch>
        </p:blipFill>
        <p:spPr>
          <a:xfrm>
            <a:off x="2663143" y="3679140"/>
            <a:ext cx="1305758" cy="15631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BEFF4C1-0F81-0E29-4B6F-F08F1F401975}"/>
              </a:ext>
            </a:extLst>
          </p:cNvPr>
          <p:cNvPicPr>
            <a:picLocks noChangeAspect="1"/>
          </p:cNvPicPr>
          <p:nvPr/>
        </p:nvPicPr>
        <p:blipFill>
          <a:blip r:embed="rId8"/>
          <a:stretch>
            <a:fillRect/>
          </a:stretch>
        </p:blipFill>
        <p:spPr>
          <a:xfrm>
            <a:off x="3203683" y="4254750"/>
            <a:ext cx="1388561" cy="1661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EB21072-11EC-E7C7-371A-136471670B83}"/>
              </a:ext>
            </a:extLst>
          </p:cNvPr>
          <p:cNvPicPr>
            <a:picLocks noChangeAspect="1"/>
          </p:cNvPicPr>
          <p:nvPr/>
        </p:nvPicPr>
        <p:blipFill>
          <a:blip r:embed="rId9"/>
          <a:stretch>
            <a:fillRect/>
          </a:stretch>
        </p:blipFill>
        <p:spPr>
          <a:xfrm>
            <a:off x="3692307" y="4460704"/>
            <a:ext cx="1195038"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DA56D9B-2F05-A9E0-2B86-9433965E7133}"/>
              </a:ext>
            </a:extLst>
          </p:cNvPr>
          <p:cNvPicPr>
            <a:picLocks noChangeAspect="1"/>
          </p:cNvPicPr>
          <p:nvPr/>
        </p:nvPicPr>
        <p:blipFill>
          <a:blip r:embed="rId10"/>
          <a:stretch>
            <a:fillRect/>
          </a:stretch>
        </p:blipFill>
        <p:spPr>
          <a:xfrm>
            <a:off x="3991999" y="4726833"/>
            <a:ext cx="1238301" cy="17782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7AFB0B20-156C-B91B-7757-4C3A5148E414}"/>
              </a:ext>
            </a:extLst>
          </p:cNvPr>
          <p:cNvSpPr/>
          <p:nvPr/>
        </p:nvSpPr>
        <p:spPr>
          <a:xfrm>
            <a:off x="1859947" y="3149179"/>
            <a:ext cx="2432696" cy="306447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7" name="Picture 16" descr="A dna with a exclamation mark&#10;&#10;AI-generated content may be incorrect.">
            <a:extLst>
              <a:ext uri="{FF2B5EF4-FFF2-40B4-BE49-F238E27FC236}">
                <a16:creationId xmlns:a16="http://schemas.microsoft.com/office/drawing/2014/main" id="{BA93505C-B1F3-EDFC-3CC7-A89ABCEE2D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6050" y="2143488"/>
            <a:ext cx="3708821" cy="3708821"/>
          </a:xfrm>
          <a:prstGeom prst="rect">
            <a:avLst/>
          </a:prstGeom>
        </p:spPr>
      </p:pic>
    </p:spTree>
    <p:extLst>
      <p:ext uri="{BB962C8B-B14F-4D97-AF65-F5344CB8AC3E}">
        <p14:creationId xmlns:p14="http://schemas.microsoft.com/office/powerpoint/2010/main" val="167214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985B-F72C-8AC0-3250-45F00CDA3A1B}"/>
              </a:ext>
            </a:extLst>
          </p:cNvPr>
          <p:cNvSpPr>
            <a:spLocks noGrp="1"/>
          </p:cNvSpPr>
          <p:nvPr>
            <p:ph type="title"/>
          </p:nvPr>
        </p:nvSpPr>
        <p:spPr/>
        <p:txBody>
          <a:bodyPr>
            <a:normAutofit/>
          </a:bodyPr>
          <a:lstStyle/>
          <a:p>
            <a:r>
              <a:rPr lang="en-US" sz="4000" b="1" dirty="0">
                <a:solidFill>
                  <a:srgbClr val="7030A0"/>
                </a:solidFill>
              </a:rPr>
              <a:t>Diagnosis… then what?</a:t>
            </a:r>
            <a:br>
              <a:rPr lang="en-US" sz="4000" b="1" dirty="0">
                <a:solidFill>
                  <a:srgbClr val="7030A0"/>
                </a:solidFill>
              </a:rPr>
            </a:br>
            <a:endParaRPr lang="en-US" sz="4000" dirty="0"/>
          </a:p>
        </p:txBody>
      </p:sp>
      <p:pic>
        <p:nvPicPr>
          <p:cNvPr id="7" name="Content Placeholder 4">
            <a:extLst>
              <a:ext uri="{FF2B5EF4-FFF2-40B4-BE49-F238E27FC236}">
                <a16:creationId xmlns:a16="http://schemas.microsoft.com/office/drawing/2014/main" id="{60E6B6E8-BE1D-6602-40F1-33832A2A3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1925" y="1282359"/>
            <a:ext cx="7342018" cy="4894679"/>
          </a:xfrm>
        </p:spPr>
      </p:pic>
    </p:spTree>
    <p:extLst>
      <p:ext uri="{BB962C8B-B14F-4D97-AF65-F5344CB8AC3E}">
        <p14:creationId xmlns:p14="http://schemas.microsoft.com/office/powerpoint/2010/main" val="82514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p:txBody>
          <a:bodyPr>
            <a:normAutofit/>
          </a:bodyPr>
          <a:lstStyle/>
          <a:p>
            <a:r>
              <a:rPr lang="en-US" sz="4000" b="1" dirty="0">
                <a:solidFill>
                  <a:srgbClr val="7030A0"/>
                </a:solidFill>
              </a:rPr>
              <a:t>Diagnosis… then what?</a:t>
            </a:r>
            <a:br>
              <a:rPr lang="en-US" sz="4000" b="1" dirty="0">
                <a:solidFill>
                  <a:srgbClr val="7030A0"/>
                </a:solidFill>
              </a:rPr>
            </a:br>
            <a:endParaRPr lang="en-US" sz="4000" dirty="0"/>
          </a:p>
        </p:txBody>
      </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9439" y="381737"/>
            <a:ext cx="4469418" cy="6094526"/>
          </a:xfrm>
          <a:prstGeom prst="rect">
            <a:avLst/>
          </a:prstGeom>
        </p:spPr>
      </p:pic>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1859425974"/>
              </p:ext>
            </p:extLst>
          </p:nvPr>
        </p:nvGraphicFramePr>
        <p:xfrm>
          <a:off x="990600" y="1291771"/>
          <a:ext cx="5279571" cy="5235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54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2"/>
          <a:stretch>
            <a:fillRect/>
          </a:stretch>
        </p:blipFill>
        <p:spPr>
          <a:xfrm>
            <a:off x="3579994" y="2375298"/>
            <a:ext cx="5134770" cy="2398725"/>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br>
              <a:rPr lang="en-US" sz="4000" b="1" dirty="0">
                <a:solidFill>
                  <a:srgbClr val="7030A0"/>
                </a:solidFill>
              </a:rPr>
            </a:b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3"/>
          <a:stretch>
            <a:fillRect/>
          </a:stretch>
        </p:blipFill>
        <p:spPr>
          <a:xfrm>
            <a:off x="9797717" y="1912959"/>
            <a:ext cx="1422116" cy="2229408"/>
          </a:xfrm>
          <a:prstGeom prst="rect">
            <a:avLst/>
          </a:prstGeom>
          <a:ln>
            <a:solidFill>
              <a:srgbClr val="0070C0"/>
            </a:solid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6"/>
          <a:stretch>
            <a:fillRect/>
          </a:stretch>
        </p:blipFill>
        <p:spPr>
          <a:xfrm>
            <a:off x="5232053" y="4692258"/>
            <a:ext cx="1163596" cy="714427"/>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0336" y="4431058"/>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9"/>
          <a:stretch>
            <a:fillRect/>
          </a:stretch>
        </p:blipFill>
        <p:spPr>
          <a:xfrm>
            <a:off x="5158613" y="332058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6971884" y="5118425"/>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19" name="Picture 18">
            <a:extLst>
              <a:ext uri="{FF2B5EF4-FFF2-40B4-BE49-F238E27FC236}">
                <a16:creationId xmlns:a16="http://schemas.microsoft.com/office/drawing/2014/main" id="{28125D1E-D0D2-6F70-4DAD-8C8FDF1A1FA0}"/>
              </a:ext>
            </a:extLst>
          </p:cNvPr>
          <p:cNvPicPr>
            <a:picLocks noChangeAspect="1"/>
          </p:cNvPicPr>
          <p:nvPr/>
        </p:nvPicPr>
        <p:blipFill>
          <a:blip r:embed="rId10"/>
          <a:stretch>
            <a:fillRect/>
          </a:stretch>
        </p:blipFill>
        <p:spPr>
          <a:xfrm flipV="1">
            <a:off x="6178727" y="5467124"/>
            <a:ext cx="811398" cy="547153"/>
          </a:xfrm>
          <a:prstGeom prst="rect">
            <a:avLst/>
          </a:prstGeom>
        </p:spPr>
      </p:pic>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1"/>
          <a:stretch>
            <a:fillRect/>
          </a:stretch>
        </p:blipFill>
        <p:spPr>
          <a:xfrm>
            <a:off x="10039070"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2"/>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14433" y="309344"/>
            <a:ext cx="436260" cy="436260"/>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5"/>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6"/>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9"/>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20"/>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21"/>
          <a:stretch>
            <a:fillRect/>
          </a:stretch>
        </p:blipFill>
        <p:spPr>
          <a:xfrm>
            <a:off x="2805474" y="4917614"/>
            <a:ext cx="1085949" cy="1408097"/>
          </a:xfrm>
          <a:prstGeom prst="rect">
            <a:avLst/>
          </a:prstGeom>
        </p:spPr>
      </p:pic>
      <p:pic>
        <p:nvPicPr>
          <p:cNvPr id="37" name="Picture 36" descr="A blue and black logo&#10;&#10;AI-generated content may be incorrect.">
            <a:extLst>
              <a:ext uri="{FF2B5EF4-FFF2-40B4-BE49-F238E27FC236}">
                <a16:creationId xmlns:a16="http://schemas.microsoft.com/office/drawing/2014/main" id="{24BB8278-252D-4898-48FC-129F31B975F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42223" y="3185001"/>
            <a:ext cx="1239880" cy="1239880"/>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2543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3450143" cy="4467637"/>
          </a:xfrm>
        </p:spPr>
        <p:txBody>
          <a:bodyPr>
            <a:normAutofit/>
          </a:bodyPr>
          <a:lstStyle/>
          <a:p>
            <a:pPr marL="0" indent="0">
              <a:buNone/>
            </a:pPr>
            <a:r>
              <a:rPr lang="en-US" sz="2200" dirty="0"/>
              <a:t>With:</a:t>
            </a:r>
          </a:p>
          <a:p>
            <a:r>
              <a:rPr lang="en-US" sz="2200" dirty="0"/>
              <a:t>Care plans</a:t>
            </a:r>
          </a:p>
          <a:p>
            <a:r>
              <a:rPr lang="en-US" sz="2200" dirty="0"/>
              <a:t>Curated daily 5–10 minutes activities</a:t>
            </a:r>
          </a:p>
          <a:p>
            <a:r>
              <a:rPr lang="en-US" sz="2200" dirty="0"/>
              <a:t>gentle reminders </a:t>
            </a:r>
          </a:p>
          <a:p>
            <a:r>
              <a:rPr lang="en-US" sz="2200" dirty="0"/>
              <a:t>progress tracking</a:t>
            </a:r>
          </a:p>
          <a:p>
            <a:r>
              <a:rPr lang="en-US" sz="2200" dirty="0"/>
              <a:t>community support </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6824039" y="558633"/>
            <a:ext cx="3207658" cy="5617077"/>
          </a:xfrm>
          <a:prstGeom prst="rect">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959</TotalTime>
  <Words>940</Words>
  <Application>Microsoft Office PowerPoint</Application>
  <PresentationFormat>Widescreen</PresentationFormat>
  <Paragraphs>112</Paragraphs>
  <Slides>14</Slides>
  <Notes>12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GeneX</vt:lpstr>
      <vt:lpstr>Typical guides fall short</vt:lpstr>
      <vt:lpstr>Typical guides fall short</vt:lpstr>
      <vt:lpstr>Typical guides fall short</vt:lpstr>
      <vt:lpstr>Diagnosis… then what? </vt:lpstr>
      <vt:lpstr>Diagnosis… then what? </vt:lpstr>
      <vt:lpstr>That’s why we built Genex </vt:lpstr>
      <vt:lpstr>Genex – Technology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12</cp:revision>
  <dcterms:created xsi:type="dcterms:W3CDTF">2025-09-23T16:18:55Z</dcterms:created>
  <dcterms:modified xsi:type="dcterms:W3CDTF">2025-10-21T02:08:46Z</dcterms:modified>
</cp:coreProperties>
</file>